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1" r:id="rId18"/>
    <p:sldId id="272" r:id="rId19"/>
    <p:sldId id="273" r:id="rId20"/>
    <p:sldId id="274" r:id="rId21"/>
    <p:sldId id="279" r:id="rId22"/>
    <p:sldId id="275" r:id="rId23"/>
    <p:sldId id="280" r:id="rId24"/>
    <p:sldId id="276" r:id="rId25"/>
    <p:sldId id="277" r:id="rId2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D886383-87C9-4D34-B368-899AF4EA5441}" type="datetimeFigureOut">
              <a:rPr lang="he-IL" smtClean="0"/>
              <a:pPr/>
              <a:t>י"א/תמוז/תשע"ב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6AC47A-8017-4226-ACE8-1F50EAD8BDAB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371570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AC47A-8017-4226-ACE8-1F50EAD8BDAB}" type="slidenum">
              <a:rPr lang="he-IL" smtClean="0"/>
              <a:pPr/>
              <a:t>1</a:t>
            </a:fld>
            <a:endParaRPr lang="he-I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AC47A-8017-4226-ACE8-1F50EAD8BDAB}" type="slidenum">
              <a:rPr lang="he-IL" smtClean="0"/>
              <a:pPr/>
              <a:t>22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xmlns="" val="4003882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945CD-CF53-4616-9AA0-F5BB5DBBDE8E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6B8C-857B-45A1-A5E9-6115A6E255CC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7AE5C-6EE7-4B1F-B41C-908D938A5B57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17968-6EEA-49AD-8825-288DD4A26025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CA951-E729-46B6-8C88-3B044C10D290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066E7-D3E3-4E59-9058-FBB91ADE38E5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A4A57-DD7C-4CAA-A6D0-B806F9314512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2CBA4-45A1-44B8-B7DE-F68608450E7A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D2AB-34E5-4375-85C7-CC5EDED08F8E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8D78D-E888-4310-9133-A825BAA44C16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CB6C8-87BA-4CB2-B6D3-7E109CD41FF5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818DA-0F35-4EF5-AFD3-2CDB07DACF9E}" type="datetime8">
              <a:rPr lang="he-IL" smtClean="0"/>
              <a:pPr/>
              <a:t>01 יולי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FB3BB-9FF6-44EF-BC7E-894EF1C01A46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548680"/>
            <a:ext cx="712879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4000" u="sng" dirty="0" smtClean="0"/>
              <a:t>תכן מכאני של מטוטלת תלת ממדית לצורכי מחקר יעודי בתחום הבקרה.</a:t>
            </a:r>
            <a:endParaRPr lang="he-IL" sz="4000" u="sng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6912768" cy="457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10</a:t>
            </a:fld>
            <a:endParaRPr lang="he-IL"/>
          </a:p>
        </p:txBody>
      </p:sp>
      <p:sp>
        <p:nvSpPr>
          <p:cNvPr id="5" name="מלבן 4"/>
          <p:cNvSpPr/>
          <p:nvPr/>
        </p:nvSpPr>
        <p:spPr>
          <a:xfrm>
            <a:off x="827584" y="26064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e-IL" sz="2800" u="sng" dirty="0" smtClean="0">
                <a:solidFill>
                  <a:srgbClr val="C00000"/>
                </a:solidFill>
              </a:rPr>
              <a:t>סיכום ניבוי הביצועים בעזרת תוכנת המטלב  אחרי סיום שלב התכן הראשוני של המכלול העליון</a:t>
            </a:r>
            <a:endParaRPr lang="he-IL" sz="28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252538"/>
            <a:ext cx="57150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6000" u="sng" dirty="0" smtClean="0">
                <a:solidFill>
                  <a:srgbClr val="C00000"/>
                </a:solidFill>
              </a:rPr>
              <a:t>תכן ראשוני</a:t>
            </a:r>
            <a:endParaRPr lang="he-IL" sz="6000" u="sng" dirty="0">
              <a:solidFill>
                <a:srgbClr val="C00000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e-IL" dirty="0" smtClean="0"/>
              <a:t>מתחלק ל – 3 מכלולים עיקריים :</a:t>
            </a:r>
          </a:p>
          <a:p>
            <a:pPr>
              <a:buNone/>
            </a:pPr>
            <a:r>
              <a:rPr lang="he-IL" sz="4400" dirty="0" smtClean="0">
                <a:solidFill>
                  <a:srgbClr val="7030A0"/>
                </a:solidFill>
              </a:rPr>
              <a:t>1 </a:t>
            </a:r>
            <a:r>
              <a:rPr lang="he-IL" sz="4400" dirty="0" smtClean="0"/>
              <a:t>– מכלול עליון.</a:t>
            </a:r>
          </a:p>
          <a:p>
            <a:pPr>
              <a:buNone/>
            </a:pPr>
            <a:endParaRPr lang="he-IL" sz="4400" dirty="0" smtClean="0"/>
          </a:p>
          <a:p>
            <a:pPr>
              <a:buNone/>
            </a:pPr>
            <a:r>
              <a:rPr lang="he-IL" sz="4400" dirty="0" smtClean="0">
                <a:solidFill>
                  <a:srgbClr val="7030A0"/>
                </a:solidFill>
              </a:rPr>
              <a:t>2</a:t>
            </a:r>
            <a:r>
              <a:rPr lang="he-IL" sz="4400" dirty="0" smtClean="0"/>
              <a:t> – מכלול אנכי.</a:t>
            </a:r>
          </a:p>
          <a:p>
            <a:pPr>
              <a:buNone/>
            </a:pPr>
            <a:endParaRPr lang="he-IL" sz="4400" dirty="0" smtClean="0"/>
          </a:p>
          <a:p>
            <a:pPr>
              <a:buNone/>
            </a:pPr>
            <a:r>
              <a:rPr lang="he-IL" sz="4400" dirty="0" smtClean="0">
                <a:solidFill>
                  <a:srgbClr val="7030A0"/>
                </a:solidFill>
              </a:rPr>
              <a:t>3</a:t>
            </a:r>
            <a:r>
              <a:rPr lang="he-IL" sz="4400" dirty="0" smtClean="0"/>
              <a:t> – מכלול תחתון.</a:t>
            </a:r>
          </a:p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11</a:t>
            </a:fld>
            <a:endParaRPr lang="he-I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u="sng" dirty="0" smtClean="0">
                <a:solidFill>
                  <a:srgbClr val="C00000"/>
                </a:solidFill>
              </a:rPr>
              <a:t>דוגמאות לחישובי חוזק למכלול העליון</a:t>
            </a:r>
            <a:endParaRPr lang="he-IL" u="sng" dirty="0">
              <a:solidFill>
                <a:srgbClr val="C00000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e-IL" sz="2400" dirty="0" smtClean="0"/>
              <a:t>1 – חישוב מהירות סיבוב מקסימאלית מותרת למכלול עליון:</a:t>
            </a:r>
          </a:p>
          <a:p>
            <a:pPr>
              <a:buNone/>
            </a:pPr>
            <a:r>
              <a:rPr lang="he-IL" sz="2400" dirty="0" smtClean="0"/>
              <a:t>     חישוב סל"ד מותר לפי האקטואטור (הבוכנה):</a:t>
            </a:r>
          </a:p>
          <a:p>
            <a:pPr>
              <a:buNone/>
            </a:pPr>
            <a:endParaRPr lang="he-IL" sz="2400" dirty="0" smtClean="0"/>
          </a:p>
          <a:p>
            <a:pPr>
              <a:buNone/>
            </a:pPr>
            <a:r>
              <a:rPr lang="he-IL" sz="2400" dirty="0" smtClean="0"/>
              <a:t>     </a:t>
            </a:r>
          </a:p>
          <a:p>
            <a:pPr>
              <a:buNone/>
            </a:pPr>
            <a:endParaRPr lang="he-IL" sz="2400" dirty="0" smtClean="0"/>
          </a:p>
          <a:p>
            <a:pPr>
              <a:buNone/>
            </a:pPr>
            <a:endParaRPr lang="he-IL" sz="2400" dirty="0" smtClean="0"/>
          </a:p>
          <a:p>
            <a:pPr>
              <a:buNone/>
            </a:pPr>
            <a:r>
              <a:rPr lang="he-IL" sz="2400" dirty="0" smtClean="0"/>
              <a:t>2 –חישוב מהירות סיבוב מקסימאלית מתוך חישובי חוזק לברגים: </a:t>
            </a:r>
          </a:p>
          <a:p>
            <a:pPr>
              <a:buNone/>
            </a:pPr>
            <a:r>
              <a:rPr lang="he-IL" sz="2400" dirty="0" smtClean="0"/>
              <a:t>    </a:t>
            </a:r>
            <a:r>
              <a:rPr lang="he-IL" sz="2000" dirty="0" smtClean="0"/>
              <a:t>ניקח לדוגמא את בורג קיבוע המסילה   :</a:t>
            </a:r>
            <a:endParaRPr lang="he-IL" sz="2400" dirty="0" smtClean="0"/>
          </a:p>
          <a:p>
            <a:pPr>
              <a:buNone/>
            </a:pPr>
            <a:r>
              <a:rPr lang="he-IL" sz="2400" dirty="0" smtClean="0"/>
              <a:t>   </a:t>
            </a: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12</a:t>
            </a:fld>
            <a:endParaRPr lang="he-IL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132856"/>
            <a:ext cx="15906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636912"/>
            <a:ext cx="5305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4869160"/>
            <a:ext cx="1828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13</a:t>
            </a:fld>
            <a:endParaRPr lang="he-I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696744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14</a:t>
            </a:fld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1187624" y="692696"/>
            <a:ext cx="720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3 – </a:t>
            </a:r>
            <a:r>
              <a:rPr lang="he-IL" u="sng" dirty="0" smtClean="0"/>
              <a:t>חישוב מהירות סיבוב מקסימאלית מותרת לפי חוזק ציר המטוטלת </a:t>
            </a:r>
            <a:r>
              <a:rPr lang="he-IL" dirty="0" smtClean="0"/>
              <a:t>:</a:t>
            </a:r>
            <a:endParaRPr lang="he-I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7056784" cy="529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15</a:t>
            </a:fld>
            <a:endParaRPr lang="he-IL"/>
          </a:p>
        </p:txBody>
      </p:sp>
      <p:sp>
        <p:nvSpPr>
          <p:cNvPr id="5" name="TextBox 4"/>
          <p:cNvSpPr txBox="1"/>
          <p:nvPr/>
        </p:nvSpPr>
        <p:spPr>
          <a:xfrm>
            <a:off x="899592" y="548680"/>
            <a:ext cx="767356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800" b="1" dirty="0" smtClean="0"/>
              <a:t>תכן מפורט   </a:t>
            </a:r>
            <a:r>
              <a:rPr lang="he-IL" dirty="0" smtClean="0"/>
              <a:t>: המכלול </a:t>
            </a:r>
            <a:r>
              <a:rPr lang="he-IL" dirty="0" smtClean="0"/>
              <a:t>העליון שהתקבל אחרי כל חישובי החוזק :</a:t>
            </a:r>
            <a:endParaRPr lang="he-I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745" y="1211023"/>
            <a:ext cx="8085703" cy="517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16</a:t>
            </a:fld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66688"/>
            <a:ext cx="900112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17</a:t>
            </a:fld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5580112" y="476672"/>
            <a:ext cx="308129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dirty="0" smtClean="0"/>
              <a:t>4 – חישוב המסב במכלול האנכי :</a:t>
            </a:r>
            <a:endParaRPr lang="he-I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213" y="1052736"/>
            <a:ext cx="7912011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18</a:t>
            </a:fld>
            <a:endParaRPr lang="he-I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88640"/>
            <a:ext cx="5343525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19</a:t>
            </a:fld>
            <a:endParaRPr lang="he-I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237" y="404664"/>
            <a:ext cx="8369387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</a:t>
            </a:fld>
            <a:endParaRPr lang="he-IL"/>
          </a:p>
        </p:txBody>
      </p:sp>
      <p:sp>
        <p:nvSpPr>
          <p:cNvPr id="10" name="TextBox 9"/>
          <p:cNvSpPr txBox="1"/>
          <p:nvPr/>
        </p:nvSpPr>
        <p:spPr>
          <a:xfrm>
            <a:off x="899592" y="260648"/>
            <a:ext cx="734481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200" b="1" u="sng" dirty="0" smtClean="0">
                <a:solidFill>
                  <a:srgbClr val="C00000"/>
                </a:solidFill>
              </a:rPr>
              <a:t>מטרת הפרויקט </a:t>
            </a:r>
          </a:p>
          <a:p>
            <a:r>
              <a:rPr lang="he-IL" sz="3200" dirty="0" smtClean="0"/>
              <a:t> תכן מכאני מפורט של  מטוטלת תלת ממדית תוך שימוש בציוד קיים.</a:t>
            </a:r>
            <a:endParaRPr lang="he-IL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47838"/>
            <a:ext cx="7488832" cy="4920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20</a:t>
            </a:fld>
            <a:endParaRPr lang="he-IL"/>
          </a:p>
        </p:txBody>
      </p:sp>
      <p:sp>
        <p:nvSpPr>
          <p:cNvPr id="5" name="TextBox 4"/>
          <p:cNvSpPr txBox="1"/>
          <p:nvPr/>
        </p:nvSpPr>
        <p:spPr>
          <a:xfrm>
            <a:off x="539552" y="188640"/>
            <a:ext cx="82809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 smtClean="0"/>
              <a:t>תכן מפורט : </a:t>
            </a:r>
            <a:r>
              <a:rPr lang="he-IL" dirty="0" smtClean="0"/>
              <a:t>חתך במכלול הציר האנכי: </a:t>
            </a:r>
            <a:endParaRPr lang="he-I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542925"/>
            <a:ext cx="4464496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21</a:t>
            </a:fld>
            <a:endParaRPr lang="he-IL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209550"/>
            <a:ext cx="8905875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תכן מפורט : </a:t>
            </a:r>
            <a:r>
              <a:rPr lang="he-IL" sz="3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מכלול הבסיס</a:t>
            </a:r>
            <a:endParaRPr lang="en-US" sz="36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22</a:t>
            </a:fld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716" y="1290644"/>
            <a:ext cx="7907732" cy="5292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1807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23</a:t>
            </a:fld>
            <a:endParaRPr lang="he-IL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214313"/>
            <a:ext cx="89154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24</a:t>
            </a:fld>
            <a:endParaRPr lang="he-IL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25" y="-33338"/>
            <a:ext cx="6000750" cy="692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820643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25</a:t>
            </a:fld>
            <a:endParaRPr lang="he-I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7838" y="176213"/>
            <a:ext cx="5648325" cy="650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25889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55576" y="188640"/>
            <a:ext cx="7659960" cy="61926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he-IL" sz="4000" b="1" u="sng" dirty="0" smtClean="0">
                <a:solidFill>
                  <a:srgbClr val="C00000"/>
                </a:solidFill>
              </a:rPr>
              <a:t>פרופיל משימה </a:t>
            </a:r>
          </a:p>
          <a:p>
            <a:pPr>
              <a:buNone/>
            </a:pPr>
            <a:r>
              <a:rPr lang="he-IL" sz="1800" b="1" u="sng" dirty="0" smtClean="0"/>
              <a:t>משימה</a:t>
            </a:r>
            <a:r>
              <a:rPr lang="he-IL" sz="1800" b="1" dirty="0" smtClean="0"/>
              <a:t>  : </a:t>
            </a:r>
            <a:r>
              <a:rPr lang="en-US" sz="1800" b="1" dirty="0" smtClean="0"/>
              <a:t>    </a:t>
            </a: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תכן מכאני של מתקן שיאפשר שינוי אורך זרוע אופקית כאשר בקצה </a:t>
            </a:r>
          </a:p>
          <a:p>
            <a:pPr>
              <a:buNone/>
            </a:pP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הזרוע תהיה מטוטלת וכל המתקן יסתובב במישור אופקי סביב ציר קבוע.</a:t>
            </a:r>
          </a:p>
          <a:p>
            <a:pPr>
              <a:buNone/>
            </a:pP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שילוב חישנים למדידת מהירויות סיבוב של המטוטלת והזרוע האנכית.</a:t>
            </a:r>
          </a:p>
          <a:p>
            <a:pPr>
              <a:buNone/>
            </a:pP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he-IL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חישובי כוחות ומומנטים ותכן מפורט של המערכת.</a:t>
            </a:r>
            <a:endParaRPr lang="he-IL" sz="1800" dirty="0" smtClean="0"/>
          </a:p>
          <a:p>
            <a:pPr>
              <a:buNone/>
            </a:pPr>
            <a:endParaRPr lang="he-IL" sz="1800" dirty="0" smtClean="0"/>
          </a:p>
          <a:p>
            <a:pPr>
              <a:buNone/>
            </a:pPr>
            <a:endParaRPr lang="he-IL" sz="1800" b="1" u="sng" dirty="0" smtClean="0"/>
          </a:p>
          <a:p>
            <a:pPr>
              <a:buNone/>
            </a:pPr>
            <a:r>
              <a:rPr lang="he-IL" sz="1800" b="1" u="sng" dirty="0" smtClean="0"/>
              <a:t>אילוצים</a:t>
            </a:r>
            <a:r>
              <a:rPr lang="he-IL" sz="1800" b="1" dirty="0" smtClean="0"/>
              <a:t>    </a:t>
            </a:r>
            <a:r>
              <a:rPr lang="he-IL" sz="1800" b="1" dirty="0" smtClean="0"/>
              <a:t>:   </a:t>
            </a:r>
            <a:r>
              <a:rPr lang="he-IL" sz="1800" b="1" dirty="0" smtClean="0">
                <a:solidFill>
                  <a:srgbClr val="7030A0"/>
                </a:solidFill>
              </a:rPr>
              <a:t>1. </a:t>
            </a:r>
            <a:r>
              <a:rPr lang="he-IL" sz="1800" dirty="0" smtClean="0"/>
              <a:t>שימוש במנוע חשמלי עבור הציר המרכזי</a:t>
            </a:r>
            <a:r>
              <a:rPr lang="he-IL" sz="1800" dirty="0" smtClean="0">
                <a:solidFill>
                  <a:srgbClr val="0070C0"/>
                </a:solidFill>
              </a:rPr>
              <a:t>  </a:t>
            </a:r>
            <a:r>
              <a:rPr lang="he-IL" sz="1800" dirty="0" smtClean="0"/>
              <a:t>בהספק </a:t>
            </a:r>
            <a:r>
              <a:rPr lang="en-US" sz="1800" dirty="0" smtClean="0"/>
              <a:t>100 [W]</a:t>
            </a:r>
          </a:p>
          <a:p>
            <a:pPr>
              <a:buNone/>
            </a:pPr>
            <a:r>
              <a:rPr lang="en-US" sz="1800" b="1" dirty="0">
                <a:solidFill>
                  <a:srgbClr val="0070C0"/>
                </a:solidFill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</a:rPr>
              <a:t>             </a:t>
            </a:r>
            <a:r>
              <a:rPr lang="he-IL" sz="1800" b="1" dirty="0" smtClean="0">
                <a:solidFill>
                  <a:srgbClr val="0070C0"/>
                </a:solidFill>
              </a:rPr>
              <a:t>                             </a:t>
            </a:r>
            <a:r>
              <a:rPr lang="he-IL" sz="1800" dirty="0" smtClean="0"/>
              <a:t>ובמהירות סיבוב מקסימאלית של </a:t>
            </a:r>
            <a:r>
              <a:rPr lang="en-US" sz="1800" dirty="0" smtClean="0"/>
              <a:t>2500 [rpm]</a:t>
            </a:r>
            <a:r>
              <a:rPr lang="he-IL" sz="1800" dirty="0" smtClean="0"/>
              <a:t>.</a:t>
            </a:r>
          </a:p>
          <a:p>
            <a:pPr>
              <a:buNone/>
            </a:pPr>
            <a:r>
              <a:rPr lang="he-IL" sz="1800" dirty="0"/>
              <a:t> </a:t>
            </a:r>
            <a:r>
              <a:rPr lang="he-IL" sz="1800" dirty="0" smtClean="0"/>
              <a:t>                   </a:t>
            </a:r>
            <a:r>
              <a:rPr lang="he-IL" sz="1800" b="1" dirty="0" smtClean="0">
                <a:solidFill>
                  <a:srgbClr val="7030A0"/>
                </a:solidFill>
              </a:rPr>
              <a:t>2. </a:t>
            </a:r>
            <a:r>
              <a:rPr lang="he-IL" sz="1800" dirty="0" smtClean="0"/>
              <a:t>שימוש באקטואטור ( בוכנה עם מנוע חשמלי ) עם מהלך של 75 </a:t>
            </a:r>
            <a:r>
              <a:rPr lang="he-IL" sz="1800" dirty="0" err="1" smtClean="0"/>
              <a:t>ממ</a:t>
            </a:r>
            <a:r>
              <a:rPr lang="he-IL" sz="1800" dirty="0" smtClean="0"/>
              <a:t>.</a:t>
            </a:r>
          </a:p>
          <a:p>
            <a:pPr>
              <a:buNone/>
            </a:pPr>
            <a:r>
              <a:rPr lang="he-IL" sz="1800" dirty="0"/>
              <a:t> </a:t>
            </a:r>
            <a:r>
              <a:rPr lang="he-IL" sz="1800" dirty="0" smtClean="0"/>
              <a:t>                   </a:t>
            </a:r>
            <a:r>
              <a:rPr lang="he-IL" sz="1800" b="1" dirty="0" smtClean="0">
                <a:solidFill>
                  <a:srgbClr val="7030A0"/>
                </a:solidFill>
              </a:rPr>
              <a:t>3. </a:t>
            </a:r>
            <a:r>
              <a:rPr lang="he-IL" sz="1800" dirty="0" smtClean="0"/>
              <a:t>על המערכת להיכנס לקופסא בממדים 28</a:t>
            </a:r>
            <a:r>
              <a:rPr lang="en-US" sz="1800" dirty="0" smtClean="0"/>
              <a:t>X</a:t>
            </a:r>
            <a:r>
              <a:rPr lang="he-IL" sz="1800" dirty="0" smtClean="0"/>
              <a:t>32</a:t>
            </a:r>
            <a:r>
              <a:rPr lang="en-US" sz="1800" dirty="0" smtClean="0"/>
              <a:t>X</a:t>
            </a:r>
            <a:r>
              <a:rPr lang="he-IL" sz="1800" dirty="0" smtClean="0"/>
              <a:t>47 </a:t>
            </a:r>
            <a:r>
              <a:rPr lang="he-IL" sz="1800" dirty="0" err="1" smtClean="0"/>
              <a:t>סמ</a:t>
            </a:r>
            <a:r>
              <a:rPr lang="he-IL" sz="1800" dirty="0" smtClean="0"/>
              <a:t>. אחרי פירוק </a:t>
            </a:r>
          </a:p>
          <a:p>
            <a:pPr>
              <a:buNone/>
            </a:pPr>
            <a:r>
              <a:rPr lang="he-IL" sz="1800" b="1" dirty="0"/>
              <a:t> </a:t>
            </a:r>
            <a:r>
              <a:rPr lang="he-IL" sz="1800" b="1" dirty="0" smtClean="0"/>
              <a:t>                        </a:t>
            </a:r>
            <a:r>
              <a:rPr lang="he-IL" sz="1800" dirty="0" smtClean="0"/>
              <a:t>ל-2 עד 3 חלקים.</a:t>
            </a:r>
          </a:p>
          <a:p>
            <a:pPr>
              <a:buNone/>
            </a:pPr>
            <a:r>
              <a:rPr lang="he-IL" sz="1800" b="1" dirty="0"/>
              <a:t> </a:t>
            </a:r>
            <a:r>
              <a:rPr lang="he-IL" sz="1800" b="1" dirty="0" smtClean="0"/>
              <a:t>                   </a:t>
            </a:r>
            <a:r>
              <a:rPr lang="he-IL" sz="1800" b="1" dirty="0" smtClean="0">
                <a:solidFill>
                  <a:srgbClr val="7030A0"/>
                </a:solidFill>
              </a:rPr>
              <a:t>4.</a:t>
            </a:r>
            <a:r>
              <a:rPr lang="he-IL" sz="1800" dirty="0">
                <a:solidFill>
                  <a:srgbClr val="7030A0"/>
                </a:solidFill>
              </a:rPr>
              <a:t> </a:t>
            </a:r>
            <a:r>
              <a:rPr lang="he-IL" sz="1800" dirty="0" smtClean="0"/>
              <a:t>מוט המטוטלת צריך להסתובב סיבוב מלא.</a:t>
            </a:r>
          </a:p>
          <a:p>
            <a:pPr>
              <a:buNone/>
            </a:pPr>
            <a:r>
              <a:rPr lang="he-IL" sz="1800" b="1" dirty="0" smtClean="0"/>
              <a:t>                   </a:t>
            </a:r>
            <a:r>
              <a:rPr lang="he-IL" sz="1800" b="1" dirty="0" smtClean="0">
                <a:solidFill>
                  <a:srgbClr val="7030A0"/>
                </a:solidFill>
              </a:rPr>
              <a:t> 5. </a:t>
            </a:r>
            <a:r>
              <a:rPr lang="he-IL" sz="1800" dirty="0" smtClean="0"/>
              <a:t>שימוש </a:t>
            </a:r>
            <a:r>
              <a:rPr lang="he-IL" sz="1800" dirty="0" err="1" smtClean="0"/>
              <a:t>באנקודר</a:t>
            </a:r>
            <a:r>
              <a:rPr lang="he-IL" sz="1800" dirty="0" smtClean="0"/>
              <a:t> אופטי עם כניסה לגל בקוטר 8 </a:t>
            </a:r>
            <a:r>
              <a:rPr lang="he-IL" sz="1800" dirty="0" err="1" smtClean="0"/>
              <a:t>ממ</a:t>
            </a:r>
            <a:r>
              <a:rPr lang="he-IL" sz="1800" dirty="0" smtClean="0"/>
              <a:t>.</a:t>
            </a:r>
          </a:p>
          <a:p>
            <a:pPr>
              <a:buNone/>
            </a:pPr>
            <a:r>
              <a:rPr lang="he-IL" sz="1800" b="1" dirty="0" smtClean="0"/>
              <a:t>                    </a:t>
            </a:r>
            <a:r>
              <a:rPr lang="he-IL" sz="1800" b="1" dirty="0" smtClean="0">
                <a:solidFill>
                  <a:srgbClr val="7030A0"/>
                </a:solidFill>
              </a:rPr>
              <a:t>6. </a:t>
            </a:r>
            <a:r>
              <a:rPr lang="he-IL" sz="1800" dirty="0" smtClean="0"/>
              <a:t>שימוש בפוטנציומטר למדידת מהירות כניסת ויציאת הבוכנה. </a:t>
            </a:r>
          </a:p>
          <a:p>
            <a:pPr>
              <a:buNone/>
            </a:pPr>
            <a:r>
              <a:rPr lang="he-IL" sz="1800" b="1" dirty="0" smtClean="0"/>
              <a:t>  </a:t>
            </a:r>
          </a:p>
          <a:p>
            <a:pPr>
              <a:buNone/>
            </a:pPr>
            <a:endParaRPr lang="he-IL" sz="1800" b="1" dirty="0" smtClean="0"/>
          </a:p>
        </p:txBody>
      </p:sp>
      <p:sp>
        <p:nvSpPr>
          <p:cNvPr id="4" name="מלבן 3"/>
          <p:cNvSpPr/>
          <p:nvPr/>
        </p:nvSpPr>
        <p:spPr>
          <a:xfrm>
            <a:off x="395536" y="116632"/>
            <a:ext cx="84000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he-IL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he-IL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3</a:t>
            </a:fld>
            <a:endParaRPr lang="he-I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4</a:t>
            </a:fld>
            <a:endParaRPr lang="he-IL"/>
          </a:p>
        </p:txBody>
      </p:sp>
      <p:sp>
        <p:nvSpPr>
          <p:cNvPr id="10" name="TextBox 9"/>
          <p:cNvSpPr txBox="1"/>
          <p:nvPr/>
        </p:nvSpPr>
        <p:spPr>
          <a:xfrm>
            <a:off x="683568" y="692696"/>
            <a:ext cx="7344816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4400" b="1" u="sng" dirty="0" smtClean="0">
                <a:solidFill>
                  <a:srgbClr val="C00000"/>
                </a:solidFill>
              </a:rPr>
              <a:t>שלבי התכן</a:t>
            </a:r>
          </a:p>
          <a:p>
            <a:endParaRPr lang="he-IL" sz="3200" b="1" dirty="0" smtClean="0">
              <a:solidFill>
                <a:srgbClr val="C00000"/>
              </a:solidFill>
            </a:endParaRPr>
          </a:p>
          <a:p>
            <a:r>
              <a:rPr lang="he-IL" sz="3200" b="1" dirty="0" smtClean="0">
                <a:solidFill>
                  <a:srgbClr val="C00000"/>
                </a:solidFill>
              </a:rPr>
              <a:t>1- </a:t>
            </a:r>
            <a:r>
              <a:rPr lang="he-IL" sz="3200" dirty="0" smtClean="0"/>
              <a:t>לימוד וחקר ביצועים בעזרת תכנת </a:t>
            </a:r>
            <a:r>
              <a:rPr lang="he-IL" sz="3200" dirty="0" err="1" smtClean="0"/>
              <a:t>מטלב</a:t>
            </a:r>
            <a:r>
              <a:rPr lang="he-IL" sz="3200" dirty="0" smtClean="0"/>
              <a:t>.</a:t>
            </a:r>
            <a:endParaRPr lang="he-IL" sz="3200" dirty="0" smtClean="0"/>
          </a:p>
          <a:p>
            <a:endParaRPr lang="he-IL" sz="3200" dirty="0" smtClean="0"/>
          </a:p>
          <a:p>
            <a:r>
              <a:rPr lang="he-IL" sz="3200" b="1" dirty="0" smtClean="0">
                <a:solidFill>
                  <a:srgbClr val="C00000"/>
                </a:solidFill>
              </a:rPr>
              <a:t>2 – </a:t>
            </a:r>
            <a:r>
              <a:rPr lang="he-IL" sz="3200" dirty="0" smtClean="0"/>
              <a:t>תכן ראשוני של המערכת.</a:t>
            </a:r>
          </a:p>
          <a:p>
            <a:endParaRPr lang="he-IL" sz="3200" dirty="0" smtClean="0"/>
          </a:p>
          <a:p>
            <a:r>
              <a:rPr lang="he-IL" sz="3200" b="1" dirty="0" smtClean="0">
                <a:solidFill>
                  <a:srgbClr val="C00000"/>
                </a:solidFill>
              </a:rPr>
              <a:t>3 – </a:t>
            </a:r>
            <a:r>
              <a:rPr lang="he-IL" sz="3200" dirty="0" smtClean="0"/>
              <a:t>תכן </a:t>
            </a:r>
            <a:r>
              <a:rPr lang="he-IL" sz="3200" dirty="0" smtClean="0"/>
              <a:t>מפורט,ניהול סיכונים וחישובי </a:t>
            </a:r>
            <a:r>
              <a:rPr lang="he-IL" sz="3200" dirty="0" smtClean="0"/>
              <a:t>חוזק.</a:t>
            </a:r>
            <a:endParaRPr lang="he-IL" sz="3200" b="1" dirty="0" smtClean="0">
              <a:solidFill>
                <a:srgbClr val="C00000"/>
              </a:solidFill>
            </a:endParaRPr>
          </a:p>
          <a:p>
            <a:endParaRPr lang="he-IL" sz="4400" b="1" u="sng" dirty="0" smtClean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7" y="2060848"/>
            <a:ext cx="18473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1252736"/>
          </a:xfrm>
        </p:spPr>
        <p:txBody>
          <a:bodyPr>
            <a:normAutofit/>
          </a:bodyPr>
          <a:lstStyle/>
          <a:p>
            <a:r>
              <a:rPr lang="he-IL" sz="2400" dirty="0" smtClean="0"/>
              <a:t>פיתוח המשוואה הדיפרנציאלית </a:t>
            </a:r>
            <a:r>
              <a:rPr lang="he-IL" sz="2400" dirty="0" smtClean="0"/>
              <a:t>להתנהגות המערכת:</a:t>
            </a:r>
            <a:endParaRPr lang="he-IL" sz="240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5</a:t>
            </a:fld>
            <a:endParaRPr lang="he-IL"/>
          </a:p>
        </p:txBody>
      </p:sp>
      <p:sp>
        <p:nvSpPr>
          <p:cNvPr id="6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he-IL" sz="4800" u="sng" dirty="0" smtClean="0">
                <a:solidFill>
                  <a:srgbClr val="C00000"/>
                </a:solidFill>
              </a:rPr>
              <a:t>שימוש בתוכנת מטלב לניבוי ביצועים</a:t>
            </a:r>
            <a:endParaRPr lang="he-IL" sz="4800" u="sng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7196" y="1844823"/>
            <a:ext cx="5945124" cy="144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4536504" cy="29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573016"/>
            <a:ext cx="3771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5724128" y="4005064"/>
            <a:ext cx="27847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=m [Kg]</a:t>
            </a:r>
            <a:r>
              <a:rPr lang="he-IL" dirty="0" smtClean="0"/>
              <a:t>מסת מוט המטוטלת .</a:t>
            </a:r>
            <a:endParaRPr lang="he-IL" dirty="0"/>
          </a:p>
        </p:txBody>
      </p:sp>
      <p:sp>
        <p:nvSpPr>
          <p:cNvPr id="31" name="TextBox 30"/>
          <p:cNvSpPr txBox="1"/>
          <p:nvPr/>
        </p:nvSpPr>
        <p:spPr>
          <a:xfrm>
            <a:off x="5652120" y="4437112"/>
            <a:ext cx="331236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 c [</a:t>
            </a:r>
            <a:r>
              <a:rPr lang="en-US" dirty="0" err="1" smtClean="0"/>
              <a:t>Nms</a:t>
            </a:r>
            <a:r>
              <a:rPr lang="en-US" dirty="0" smtClean="0"/>
              <a:t>] </a:t>
            </a:r>
            <a:r>
              <a:rPr lang="he-IL" dirty="0" smtClean="0"/>
              <a:t>= מקדם החיכוך בציר </a:t>
            </a:r>
            <a:r>
              <a:rPr lang="en-US" dirty="0" smtClean="0"/>
              <a:t>B</a:t>
            </a:r>
            <a:endParaRPr lang="he-I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984776" cy="1143000"/>
          </a:xfrm>
        </p:spPr>
        <p:txBody>
          <a:bodyPr>
            <a:noAutofit/>
          </a:bodyPr>
          <a:lstStyle/>
          <a:p>
            <a:r>
              <a:rPr lang="he-IL" sz="3600" u="sng" dirty="0" smtClean="0">
                <a:solidFill>
                  <a:srgbClr val="C00000"/>
                </a:solidFill>
              </a:rPr>
              <a:t>אומדן כוחות,מומנטים,מהירויות</a:t>
            </a:r>
            <a:br>
              <a:rPr lang="he-IL" sz="3600" u="sng" dirty="0" smtClean="0">
                <a:solidFill>
                  <a:srgbClr val="C00000"/>
                </a:solidFill>
              </a:rPr>
            </a:br>
            <a:r>
              <a:rPr lang="he-IL" sz="3600" u="sng" dirty="0" smtClean="0">
                <a:solidFill>
                  <a:srgbClr val="C00000"/>
                </a:solidFill>
              </a:rPr>
              <a:t>ותאוצות בעזרת תכנת המטלב</a:t>
            </a:r>
            <a:endParaRPr lang="he-IL" sz="3600" u="sng" dirty="0">
              <a:solidFill>
                <a:srgbClr val="C00000"/>
              </a:solidFill>
            </a:endParaRPr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6</a:t>
            </a:fld>
            <a:endParaRPr lang="he-I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72816"/>
            <a:ext cx="3821307" cy="399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4110781" cy="277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365104"/>
            <a:ext cx="36163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16016" y="5877272"/>
            <a:ext cx="358623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1">
            <a:spAutoFit/>
          </a:bodyPr>
          <a:lstStyle/>
          <a:p>
            <a:r>
              <a:rPr lang="he-IL" dirty="0" smtClean="0"/>
              <a:t>שים לב</a:t>
            </a:r>
          </a:p>
          <a:p>
            <a:r>
              <a:rPr lang="he-IL" dirty="0" smtClean="0"/>
              <a:t>גרף הזווית מתכנס לזווית שיווי המשקל</a:t>
            </a:r>
            <a:endParaRPr lang="he-I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7</a:t>
            </a:fld>
            <a:endParaRPr lang="he-IL"/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he-IL" sz="4800" u="sng" dirty="0" smtClean="0">
                <a:solidFill>
                  <a:srgbClr val="C00000"/>
                </a:solidFill>
              </a:rPr>
              <a:t>המשך ניבוי הביצועים באמצעות המטלב</a:t>
            </a:r>
            <a:endParaRPr lang="he-IL" sz="4800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1268760"/>
            <a:ext cx="285526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400" b="1" u="sng" dirty="0" smtClean="0">
                <a:solidFill>
                  <a:srgbClr val="7030A0"/>
                </a:solidFill>
              </a:rPr>
              <a:t>כוחות ומומנט בציר </a:t>
            </a:r>
            <a:r>
              <a:rPr lang="en-US" sz="2400" b="1" u="sng" dirty="0" smtClean="0">
                <a:solidFill>
                  <a:srgbClr val="7030A0"/>
                </a:solidFill>
              </a:rPr>
              <a:t>:B</a:t>
            </a:r>
            <a:endParaRPr lang="he-IL" sz="2400" b="1" u="sng" dirty="0">
              <a:solidFill>
                <a:srgbClr val="7030A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7225" y="1988840"/>
            <a:ext cx="46767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4211960" cy="29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8</a:t>
            </a:fld>
            <a:endParaRPr lang="he-IL"/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he-IL" sz="4800" u="sng" dirty="0" smtClean="0">
                <a:solidFill>
                  <a:srgbClr val="C00000"/>
                </a:solidFill>
              </a:rPr>
              <a:t>המשך ניבוי הביצועים באמצעות המטלב</a:t>
            </a:r>
            <a:endParaRPr lang="he-IL" sz="4800" u="sng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3848" y="1268760"/>
            <a:ext cx="285526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2400" b="1" u="sng" dirty="0" smtClean="0">
                <a:solidFill>
                  <a:srgbClr val="7030A0"/>
                </a:solidFill>
              </a:rPr>
              <a:t>כוחות ומומנט בציר </a:t>
            </a:r>
            <a:r>
              <a:rPr lang="en-US" sz="2400" b="1" u="sng" dirty="0" smtClean="0">
                <a:solidFill>
                  <a:srgbClr val="7030A0"/>
                </a:solidFill>
              </a:rPr>
              <a:t>:B</a:t>
            </a:r>
            <a:endParaRPr lang="he-IL" sz="2400" b="1" u="sng" dirty="0">
              <a:solidFill>
                <a:srgbClr val="7030A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5865607" cy="450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481736"/>
            <a:ext cx="31122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FB3BB-9FF6-44EF-BC7E-894EF1C01A46}" type="slidenum">
              <a:rPr lang="he-IL" smtClean="0"/>
              <a:pPr/>
              <a:t>9</a:t>
            </a:fld>
            <a:endParaRPr lang="he-IL"/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he-IL" sz="3600" u="sng" dirty="0" smtClean="0">
                <a:solidFill>
                  <a:srgbClr val="C00000"/>
                </a:solidFill>
              </a:rPr>
              <a:t>סיכום ניבוי הביצועים בעזרת תוכנת המטלב  אחרי סיום שלב התכן הראשוני של המכלול העליון</a:t>
            </a:r>
            <a:endParaRPr lang="he-IL" sz="3600" u="sng" dirty="0">
              <a:solidFill>
                <a:srgbClr val="C0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274" y="1484784"/>
            <a:ext cx="7954150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</TotalTime>
  <Words>426</Words>
  <Application>Microsoft Office PowerPoint</Application>
  <PresentationFormat>‫הצגה על המסך (4:3)</PresentationFormat>
  <Paragraphs>88</Paragraphs>
  <Slides>25</Slides>
  <Notes>2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25</vt:i4>
      </vt:variant>
    </vt:vector>
  </HeadingPairs>
  <TitlesOfParts>
    <vt:vector size="26" baseType="lpstr">
      <vt:lpstr>ערכת נושא Office</vt:lpstr>
      <vt:lpstr>שקופית 1</vt:lpstr>
      <vt:lpstr>שקופית 2</vt:lpstr>
      <vt:lpstr>שקופית 3</vt:lpstr>
      <vt:lpstr>שקופית 4</vt:lpstr>
      <vt:lpstr>שימוש בתוכנת מטלב לניבוי ביצועים</vt:lpstr>
      <vt:lpstr>אומדן כוחות,מומנטים,מהירויות ותאוצות בעזרת תכנת המטלב</vt:lpstr>
      <vt:lpstr>המשך ניבוי הביצועים באמצעות המטלב</vt:lpstr>
      <vt:lpstr>המשך ניבוי הביצועים באמצעות המטלב</vt:lpstr>
      <vt:lpstr>סיכום ניבוי הביצועים בעזרת תוכנת המטלב  אחרי סיום שלב התכן הראשוני של המכלול העליון</vt:lpstr>
      <vt:lpstr>שקופית 10</vt:lpstr>
      <vt:lpstr>תכן ראשוני</vt:lpstr>
      <vt:lpstr>דוגמאות לחישובי חוזק למכלול העליון</vt:lpstr>
      <vt:lpstr>שקופית 13</vt:lpstr>
      <vt:lpstr>שקופית 14</vt:lpstr>
      <vt:lpstr>שקופית 15</vt:lpstr>
      <vt:lpstr>שקופית 16</vt:lpstr>
      <vt:lpstr>שקופית 17</vt:lpstr>
      <vt:lpstr>שקופית 18</vt:lpstr>
      <vt:lpstr>שקופית 19</vt:lpstr>
      <vt:lpstr>שקופית 20</vt:lpstr>
      <vt:lpstr>שקופית 21</vt:lpstr>
      <vt:lpstr>תכן מפורט : מכלול הבסיס</vt:lpstr>
      <vt:lpstr>שקופית 23</vt:lpstr>
      <vt:lpstr>שקופית 24</vt:lpstr>
      <vt:lpstr>שקופית 25</vt:lpstr>
    </vt:vector>
  </TitlesOfParts>
  <Company>Ben-Gurion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מטוטלת תלת ממדית מופעלת</dc:title>
  <dc:creator>Computation Center</dc:creator>
  <cp:lastModifiedBy>Computation Center</cp:lastModifiedBy>
  <cp:revision>123</cp:revision>
  <dcterms:created xsi:type="dcterms:W3CDTF">2012-06-25T12:27:37Z</dcterms:created>
  <dcterms:modified xsi:type="dcterms:W3CDTF">2012-07-01T18:41:23Z</dcterms:modified>
</cp:coreProperties>
</file>